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8" r:id="rId3"/>
    <p:sldId id="262" r:id="rId4"/>
    <p:sldId id="264" r:id="rId5"/>
    <p:sldId id="269" r:id="rId6"/>
    <p:sldId id="276" r:id="rId7"/>
    <p:sldId id="275" r:id="rId8"/>
    <p:sldId id="277" r:id="rId9"/>
    <p:sldId id="265" r:id="rId10"/>
    <p:sldId id="266" r:id="rId11"/>
    <p:sldId id="268" r:id="rId1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1146"/>
    <a:srgbClr val="005A87"/>
    <a:srgbClr val="7D9B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4CCFA5-9349-45EC-A927-FA1E7C102D7C}" v="17" dt="2022-05-23T16:24:38.124"/>
  </p1510:revLst>
</p1510:revInfo>
</file>

<file path=ppt/tableStyles.xml><?xml version="1.0" encoding="utf-8"?>
<a:tblStyleLst xmlns:a="http://schemas.openxmlformats.org/drawingml/2006/main" def="{5C22544A-7EE6-4342-B048-85BDC9FD1C3A}"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3969" autoAdjust="0"/>
  </p:normalViewPr>
  <p:slideViewPr>
    <p:cSldViewPr>
      <p:cViewPr varScale="1">
        <p:scale>
          <a:sx n="64" d="100"/>
          <a:sy n="64" d="100"/>
        </p:scale>
        <p:origin x="97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80C2A-18D1-46A9-8F24-DA4254C6D6F9}" type="datetimeFigureOut">
              <a:rPr lang="es-CO" smtClean="0"/>
              <a:t>17/06/2025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D3D2D-74AF-4650-9568-189664081B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1114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80C2A-18D1-46A9-8F24-DA4254C6D6F9}" type="datetimeFigureOut">
              <a:rPr lang="es-CO" smtClean="0"/>
              <a:t>17/06/2025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D3D2D-74AF-4650-9568-189664081B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43269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80C2A-18D1-46A9-8F24-DA4254C6D6F9}" type="datetimeFigureOut">
              <a:rPr lang="es-CO" smtClean="0"/>
              <a:t>17/06/2025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D3D2D-74AF-4650-9568-189664081B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61611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80C2A-18D1-46A9-8F24-DA4254C6D6F9}" type="datetimeFigureOut">
              <a:rPr lang="es-CO" smtClean="0"/>
              <a:t>17/06/2025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D3D2D-74AF-4650-9568-189664081B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52523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80C2A-18D1-46A9-8F24-DA4254C6D6F9}" type="datetimeFigureOut">
              <a:rPr lang="es-CO" smtClean="0"/>
              <a:t>17/06/2025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D3D2D-74AF-4650-9568-189664081B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0725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80C2A-18D1-46A9-8F24-DA4254C6D6F9}" type="datetimeFigureOut">
              <a:rPr lang="es-CO" smtClean="0"/>
              <a:t>17/06/2025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D3D2D-74AF-4650-9568-189664081B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39018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80C2A-18D1-46A9-8F24-DA4254C6D6F9}" type="datetimeFigureOut">
              <a:rPr lang="es-CO" smtClean="0"/>
              <a:t>17/06/2025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D3D2D-74AF-4650-9568-189664081B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57732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80C2A-18D1-46A9-8F24-DA4254C6D6F9}" type="datetimeFigureOut">
              <a:rPr lang="es-CO" smtClean="0"/>
              <a:t>17/06/2025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D3D2D-74AF-4650-9568-189664081B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05568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80C2A-18D1-46A9-8F24-DA4254C6D6F9}" type="datetimeFigureOut">
              <a:rPr lang="es-CO" smtClean="0"/>
              <a:t>17/06/2025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D3D2D-74AF-4650-9568-189664081B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84152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80C2A-18D1-46A9-8F24-DA4254C6D6F9}" type="datetimeFigureOut">
              <a:rPr lang="es-CO" smtClean="0"/>
              <a:t>17/06/2025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D3D2D-74AF-4650-9568-189664081B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22139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80C2A-18D1-46A9-8F24-DA4254C6D6F9}" type="datetimeFigureOut">
              <a:rPr lang="es-CO" smtClean="0"/>
              <a:t>17/06/2025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D3D2D-74AF-4650-9568-189664081B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15588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80C2A-18D1-46A9-8F24-DA4254C6D6F9}" type="datetimeFigureOut">
              <a:rPr lang="es-CO" smtClean="0"/>
              <a:t>17/06/2025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D3D2D-74AF-4650-9568-189664081B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39614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jpg"/><Relationship Id="rId7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jpg"/><Relationship Id="rId7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5CBD14F4-0164-46F5-B312-FE7BECB9E387}"/>
              </a:ext>
            </a:extLst>
          </p:cNvPr>
          <p:cNvSpPr txBox="1"/>
          <p:nvPr/>
        </p:nvSpPr>
        <p:spPr>
          <a:xfrm>
            <a:off x="1524000" y="1774111"/>
            <a:ext cx="9115717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ctr" defTabSz="914400">
              <a:defRPr sz="3500" b="1">
                <a:ln>
                  <a:solidFill>
                    <a:srgbClr val="7D9B23"/>
                  </a:solidFill>
                </a:ln>
                <a:solidFill>
                  <a:srgbClr val="7D9B23"/>
                </a:solidFill>
                <a:latin typeface="Trebuchet MS" panose="020B0603020202020204" pitchFamily="34" charset="0"/>
              </a:defRPr>
            </a:lvl1pPr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r>
              <a:rPr lang="es-CO" sz="6000" dirty="0">
                <a:ln>
                  <a:noFill/>
                </a:ln>
                <a:solidFill>
                  <a:srgbClr val="82B71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COMPENSACIONES</a:t>
            </a:r>
          </a:p>
        </p:txBody>
      </p:sp>
      <p:pic>
        <p:nvPicPr>
          <p:cNvPr id="7" name="Imagen 6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6337261-B0C3-4FFF-9625-614F1ABA75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74" b="25482"/>
          <a:stretch/>
        </p:blipFill>
        <p:spPr>
          <a:xfrm>
            <a:off x="4196922" y="3080605"/>
            <a:ext cx="3769868" cy="219195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E22B168-C35D-426E-BF75-07133A18E1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78747" cy="17348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269C73A-DBE0-413C-8A53-A0CBB265DB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" y="6696451"/>
            <a:ext cx="12178747" cy="173487"/>
          </a:xfrm>
          <a:prstGeom prst="rect">
            <a:avLst/>
          </a:prstGeom>
        </p:spPr>
      </p:pic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7A85CE7-5B44-4200-245C-037C91A7DC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496" y="5465022"/>
            <a:ext cx="1404916" cy="140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542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2135560" y="2492897"/>
            <a:ext cx="7272808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CO" sz="2500" dirty="0">
              <a:solidFill>
                <a:sysClr val="windowText" lastClr="000000"/>
              </a:solidFill>
              <a:latin typeface="Georama" panose="020B0000030200020004" pitchFamily="34" charset="0"/>
            </a:endParaRPr>
          </a:p>
          <a:p>
            <a:pPr algn="just"/>
            <a:r>
              <a:rPr lang="es-CO" sz="2500" dirty="0">
                <a:solidFill>
                  <a:sysClr val="windowText" lastClr="000000"/>
                </a:solidFill>
                <a:latin typeface="Georama" panose="020B0000030200020004" pitchFamily="34" charset="0"/>
              </a:rPr>
              <a:t>.</a:t>
            </a:r>
          </a:p>
          <a:p>
            <a:pPr algn="just"/>
            <a:endParaRPr lang="es-CO" sz="2500" dirty="0">
              <a:solidFill>
                <a:sysClr val="windowText" lastClr="000000"/>
              </a:solidFill>
              <a:latin typeface="Georama" panose="020B0000030200020004" pitchFamily="34" charset="0"/>
            </a:endParaRPr>
          </a:p>
        </p:txBody>
      </p:sp>
      <p:sp>
        <p:nvSpPr>
          <p:cNvPr id="5" name="14 Rectángulo redondeado"/>
          <p:cNvSpPr/>
          <p:nvPr/>
        </p:nvSpPr>
        <p:spPr>
          <a:xfrm>
            <a:off x="2112610" y="787464"/>
            <a:ext cx="8015839" cy="715089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CO" sz="3600" dirty="0">
                <a:latin typeface="Georama" panose="020B0000030200020004" pitchFamily="34" charset="0"/>
              </a:rPr>
              <a:t> CONCEPTOS  </a:t>
            </a: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5026628"/>
              </p:ext>
            </p:extLst>
          </p:nvPr>
        </p:nvGraphicFramePr>
        <p:xfrm>
          <a:off x="1199456" y="1939352"/>
          <a:ext cx="9793088" cy="3384378"/>
        </p:xfrm>
        <a:graphic>
          <a:graphicData uri="http://schemas.openxmlformats.org/drawingml/2006/table">
            <a:tbl>
              <a:tblPr firstRow="1" firstCol="1" bandRow="1">
                <a:tableStyleId>{69C7853C-536D-4A76-A0AE-DD22124D55A5}</a:tableStyleId>
              </a:tblPr>
              <a:tblGrid>
                <a:gridCol w="5384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82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406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b="0" kern="1200" baseline="0" dirty="0">
                          <a:solidFill>
                            <a:schemeClr val="bg1"/>
                          </a:solidFill>
                          <a:effectLst/>
                          <a:latin typeface="Georama" panose="020B0000030200020004" pitchFamily="34" charset="0"/>
                        </a:rPr>
                        <a:t>COMPENSACIÓN Y AUXILIOS</a:t>
                      </a:r>
                      <a:endParaRPr lang="es-CO" sz="2000" b="0" kern="1200" baseline="0" dirty="0">
                        <a:solidFill>
                          <a:schemeClr val="tx1"/>
                        </a:solidFill>
                        <a:effectLst/>
                        <a:latin typeface="Georama" panose="020B0000030200020004" pitchFamily="34" charset="0"/>
                        <a:ea typeface="+mn-ea"/>
                        <a:cs typeface="EucrosiaUPC" panose="02020603050405020304" pitchFamily="18" charset="-34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b="0" baseline="0" dirty="0">
                          <a:effectLst/>
                          <a:latin typeface="Georama" panose="020B0000030200020004" pitchFamily="34" charset="0"/>
                        </a:rPr>
                        <a:t>PRESTACIONES SOCIALES</a:t>
                      </a:r>
                      <a:endParaRPr lang="es-CO" sz="2000" b="0" baseline="0" dirty="0">
                        <a:solidFill>
                          <a:schemeClr val="tx1"/>
                        </a:solidFill>
                        <a:effectLst/>
                        <a:latin typeface="Georama" panose="020B0000030200020004" pitchFamily="34" charset="0"/>
                        <a:ea typeface="Calibri" panose="020F0502020204030204" pitchFamily="34" charset="0"/>
                        <a:cs typeface="EucrosiaUPC" panose="02020603050405020304" pitchFamily="18" charset="-34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406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b="0" kern="1200" baseline="0" dirty="0">
                          <a:effectLst/>
                          <a:latin typeface="Georama" panose="020B0000030200020004" pitchFamily="34" charset="0"/>
                        </a:rPr>
                        <a:t>COMPENSACIÓN </a:t>
                      </a:r>
                      <a:endParaRPr lang="es-CO" sz="2000" b="0" kern="1200" baseline="0" dirty="0">
                        <a:solidFill>
                          <a:schemeClr val="tx1"/>
                        </a:solidFill>
                        <a:effectLst/>
                        <a:latin typeface="Georama" panose="020B0000030200020004" pitchFamily="34" charset="0"/>
                        <a:ea typeface="+mn-ea"/>
                        <a:cs typeface="EucrosiaUPC" panose="02020603050405020304" pitchFamily="18" charset="-34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b="0" baseline="0" dirty="0">
                          <a:effectLst/>
                          <a:latin typeface="Georama" panose="020B0000030200020004" pitchFamily="34" charset="0"/>
                        </a:rPr>
                        <a:t>SALARIO</a:t>
                      </a:r>
                      <a:endParaRPr lang="es-CO" sz="2000" b="0" baseline="0" dirty="0">
                        <a:solidFill>
                          <a:schemeClr val="tx1"/>
                        </a:solidFill>
                        <a:effectLst/>
                        <a:latin typeface="Georama" panose="020B0000030200020004" pitchFamily="34" charset="0"/>
                        <a:ea typeface="Calibri" panose="020F0502020204030204" pitchFamily="34" charset="0"/>
                        <a:cs typeface="EucrosiaUPC" panose="02020603050405020304" pitchFamily="18" charset="-34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406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b="0" kern="1200" baseline="0" dirty="0">
                          <a:effectLst/>
                          <a:latin typeface="Georama" panose="020B0000030200020004" pitchFamily="34" charset="0"/>
                        </a:rPr>
                        <a:t>AUXILIO ANUAL POR ANTIGÜEDAD </a:t>
                      </a:r>
                      <a:endParaRPr lang="es-CO" sz="2000" b="0" kern="1200" baseline="0" dirty="0">
                        <a:solidFill>
                          <a:schemeClr val="tx1"/>
                        </a:solidFill>
                        <a:effectLst/>
                        <a:latin typeface="Georama" panose="020B0000030200020004" pitchFamily="34" charset="0"/>
                        <a:ea typeface="+mn-ea"/>
                        <a:cs typeface="EucrosiaUPC" panose="02020603050405020304" pitchFamily="18" charset="-34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b="0" baseline="0" dirty="0">
                          <a:effectLst/>
                          <a:latin typeface="Georama" panose="020B0000030200020004" pitchFamily="34" charset="0"/>
                        </a:rPr>
                        <a:t>CESANTÍAS</a:t>
                      </a:r>
                      <a:endParaRPr lang="es-CO" sz="2000" b="0" baseline="0" dirty="0">
                        <a:solidFill>
                          <a:schemeClr val="tx1"/>
                        </a:solidFill>
                        <a:effectLst/>
                        <a:latin typeface="Georama" panose="020B0000030200020004" pitchFamily="34" charset="0"/>
                        <a:ea typeface="Calibri" panose="020F0502020204030204" pitchFamily="34" charset="0"/>
                        <a:cs typeface="EucrosiaUPC" panose="02020603050405020304" pitchFamily="18" charset="-34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406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b="0" kern="1200" baseline="0" dirty="0">
                          <a:effectLst/>
                          <a:latin typeface="Georama" panose="020B0000030200020004" pitchFamily="34" charset="0"/>
                        </a:rPr>
                        <a:t>AUXILIO ANUAL POR INTERÉS </a:t>
                      </a:r>
                      <a:endParaRPr lang="es-CO" sz="2000" b="0" kern="1200" baseline="0" dirty="0">
                        <a:solidFill>
                          <a:schemeClr val="tx1"/>
                        </a:solidFill>
                        <a:effectLst/>
                        <a:latin typeface="Georama" panose="020B0000030200020004" pitchFamily="34" charset="0"/>
                        <a:ea typeface="+mn-ea"/>
                        <a:cs typeface="EucrosiaUPC" panose="02020603050405020304" pitchFamily="18" charset="-34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b="0" baseline="0" dirty="0">
                          <a:effectLst/>
                          <a:latin typeface="Georama" panose="020B0000030200020004" pitchFamily="34" charset="0"/>
                        </a:rPr>
                        <a:t>INTERESES CESANTÍAS</a:t>
                      </a:r>
                      <a:endParaRPr lang="es-CO" sz="2000" b="0" baseline="0" dirty="0">
                        <a:solidFill>
                          <a:schemeClr val="tx1"/>
                        </a:solidFill>
                        <a:effectLst/>
                        <a:latin typeface="Georama" panose="020B0000030200020004" pitchFamily="34" charset="0"/>
                        <a:ea typeface="Calibri" panose="020F0502020204030204" pitchFamily="34" charset="0"/>
                        <a:cs typeface="EucrosiaUPC" panose="02020603050405020304" pitchFamily="18" charset="-34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406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b="0" kern="1200" baseline="0" dirty="0">
                          <a:effectLst/>
                          <a:latin typeface="Georama" panose="020B0000030200020004" pitchFamily="34" charset="0"/>
                        </a:rPr>
                        <a:t>AUXILIO DE MITAD Y DE FIN DE AÑO</a:t>
                      </a:r>
                      <a:endParaRPr lang="es-CO" sz="2000" b="0" kern="1200" baseline="0" dirty="0">
                        <a:solidFill>
                          <a:schemeClr val="tx1"/>
                        </a:solidFill>
                        <a:effectLst/>
                        <a:latin typeface="Georama" panose="020B0000030200020004" pitchFamily="34" charset="0"/>
                        <a:ea typeface="+mn-ea"/>
                        <a:cs typeface="EucrosiaUPC" panose="02020603050405020304" pitchFamily="18" charset="-34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b="0" baseline="0" dirty="0">
                          <a:effectLst/>
                          <a:latin typeface="Georama" panose="020B0000030200020004" pitchFamily="34" charset="0"/>
                        </a:rPr>
                        <a:t>PRIMAS</a:t>
                      </a:r>
                      <a:endParaRPr lang="es-CO" sz="2000" b="0" baseline="0" dirty="0">
                        <a:solidFill>
                          <a:schemeClr val="tx1"/>
                        </a:solidFill>
                        <a:effectLst/>
                        <a:latin typeface="Georama" panose="020B0000030200020004" pitchFamily="34" charset="0"/>
                        <a:ea typeface="Calibri" panose="020F0502020204030204" pitchFamily="34" charset="0"/>
                        <a:cs typeface="EucrosiaUPC" panose="02020603050405020304" pitchFamily="18" charset="-34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406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b="0" kern="1200" baseline="0" dirty="0">
                          <a:solidFill>
                            <a:schemeClr val="tx1"/>
                          </a:solidFill>
                          <a:effectLst/>
                          <a:latin typeface="Georama" panose="020B0000030200020004" pitchFamily="34" charset="0"/>
                        </a:rPr>
                        <a:t>AUXILIO DE RECREACIÓN</a:t>
                      </a:r>
                      <a:endParaRPr lang="es-CO" sz="2000" b="0" kern="1200" baseline="0" dirty="0">
                        <a:solidFill>
                          <a:schemeClr val="tx1"/>
                        </a:solidFill>
                        <a:effectLst/>
                        <a:latin typeface="Georama" panose="020B0000030200020004" pitchFamily="34" charset="0"/>
                        <a:ea typeface="+mn-ea"/>
                        <a:cs typeface="EucrosiaUPC" panose="02020603050405020304" pitchFamily="18" charset="-34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b="0" baseline="0" dirty="0">
                          <a:effectLst/>
                          <a:latin typeface="Georama" panose="020B0000030200020004" pitchFamily="34" charset="0"/>
                        </a:rPr>
                        <a:t>VACACIONES</a:t>
                      </a:r>
                      <a:endParaRPr lang="es-CO" sz="2000" b="0" baseline="0" dirty="0">
                        <a:solidFill>
                          <a:schemeClr val="tx1"/>
                        </a:solidFill>
                        <a:effectLst/>
                        <a:latin typeface="Georama" panose="020B0000030200020004" pitchFamily="34" charset="0"/>
                        <a:ea typeface="Calibri" panose="020F0502020204030204" pitchFamily="34" charset="0"/>
                        <a:cs typeface="EucrosiaUPC" panose="02020603050405020304" pitchFamily="18" charset="-34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8" name="Imagen 7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EFD0F876-A229-416F-9078-C12AA4CDC4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496" y="5465022"/>
            <a:ext cx="1404916" cy="140491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737C1B3-1A49-5A9D-6600-EC099F71D8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78747" cy="17348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05BBA48-222F-9A30-949D-07800F7837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" y="6696451"/>
            <a:ext cx="12178747" cy="17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196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2135560" y="2492897"/>
            <a:ext cx="7272808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CO" sz="2500" dirty="0">
              <a:solidFill>
                <a:sysClr val="windowText" lastClr="000000"/>
              </a:solidFill>
              <a:latin typeface="Georama" panose="020B0000030200020004" pitchFamily="34" charset="0"/>
            </a:endParaRPr>
          </a:p>
          <a:p>
            <a:pPr algn="just"/>
            <a:r>
              <a:rPr lang="es-CO" sz="2500" dirty="0">
                <a:solidFill>
                  <a:sysClr val="windowText" lastClr="000000"/>
                </a:solidFill>
                <a:latin typeface="Georama" panose="020B0000030200020004" pitchFamily="34" charset="0"/>
              </a:rPr>
              <a:t>.</a:t>
            </a:r>
          </a:p>
          <a:p>
            <a:pPr algn="just"/>
            <a:endParaRPr lang="es-CO" sz="2500" dirty="0">
              <a:solidFill>
                <a:sysClr val="windowText" lastClr="000000"/>
              </a:solidFill>
              <a:latin typeface="Georama" panose="020B0000030200020004" pitchFamily="34" charset="0"/>
            </a:endParaRPr>
          </a:p>
        </p:txBody>
      </p:sp>
      <p:sp>
        <p:nvSpPr>
          <p:cNvPr id="5" name="14 Rectángulo redondeado"/>
          <p:cNvSpPr/>
          <p:nvPr/>
        </p:nvSpPr>
        <p:spPr>
          <a:xfrm>
            <a:off x="1747710" y="521652"/>
            <a:ext cx="8740779" cy="646986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CO" sz="3200" dirty="0">
                <a:latin typeface="Georama" panose="020B0000030200020004" pitchFamily="34" charset="0"/>
              </a:rPr>
              <a:t> ESQUEMA DE DISTRIBUCIÓN DEL INGRESO</a:t>
            </a: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2732617"/>
              </p:ext>
            </p:extLst>
          </p:nvPr>
        </p:nvGraphicFramePr>
        <p:xfrm>
          <a:off x="623392" y="1216037"/>
          <a:ext cx="10945215" cy="4248984"/>
        </p:xfrm>
        <a:graphic>
          <a:graphicData uri="http://schemas.openxmlformats.org/drawingml/2006/table">
            <a:tbl>
              <a:tblPr firstRow="1" firstCol="1" bandRow="1">
                <a:tableStyleId>{69C7853C-536D-4A76-A0AE-DD22124D55A5}</a:tableStyleId>
              </a:tblPr>
              <a:tblGrid>
                <a:gridCol w="36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18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26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704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20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b="0" kern="1200" baseline="0" dirty="0">
                          <a:effectLst/>
                          <a:latin typeface="Georama" panose="020B0000030200020004" pitchFamily="34" charset="0"/>
                        </a:rPr>
                        <a:t>TIPO TRABAJADOR ASOCIADO</a:t>
                      </a:r>
                      <a:endParaRPr lang="es-CO" sz="2000" b="0" kern="1200" baseline="0" dirty="0">
                        <a:solidFill>
                          <a:schemeClr val="tx1"/>
                        </a:solidFill>
                        <a:effectLst/>
                        <a:latin typeface="Georama" panose="020B0000030200020004" pitchFamily="34" charset="0"/>
                        <a:ea typeface="+mn-ea"/>
                        <a:cs typeface="EucrosiaUPC" panose="02020603050405020304" pitchFamily="18" charset="-34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b="0" kern="1200" baseline="0" dirty="0">
                          <a:effectLst/>
                          <a:latin typeface="Georama" panose="020B0000030200020004" pitchFamily="34" charset="0"/>
                        </a:rPr>
                        <a:t>COMISIÓN BASE</a:t>
                      </a:r>
                      <a:endParaRPr lang="es-CO" sz="2000" b="0" kern="1200" baseline="0" dirty="0">
                        <a:solidFill>
                          <a:schemeClr val="tx1"/>
                        </a:solidFill>
                        <a:effectLst/>
                        <a:latin typeface="Georama" panose="020B0000030200020004" pitchFamily="34" charset="0"/>
                        <a:ea typeface="+mn-ea"/>
                        <a:cs typeface="EucrosiaUPC" panose="02020603050405020304" pitchFamily="18" charset="-34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b="0" kern="1200" baseline="0" dirty="0">
                          <a:effectLst/>
                          <a:latin typeface="Georama" panose="020B0000030200020004" pitchFamily="34" charset="0"/>
                        </a:rPr>
                        <a:t>APORTE TRABAJO ASOCIADO (RETENCIÓN)</a:t>
                      </a:r>
                      <a:endParaRPr lang="es-CO" sz="2000" b="0" kern="1200" baseline="0" dirty="0">
                        <a:solidFill>
                          <a:schemeClr val="tx1"/>
                        </a:solidFill>
                        <a:effectLst/>
                        <a:latin typeface="Georama" panose="020B0000030200020004" pitchFamily="34" charset="0"/>
                        <a:ea typeface="+mn-ea"/>
                        <a:cs typeface="EucrosiaUPC" panose="02020603050405020304" pitchFamily="18" charset="-34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b="0" kern="1200" baseline="0" dirty="0">
                          <a:effectLst/>
                          <a:latin typeface="Georama" panose="020B0000030200020004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b="0" kern="1200" baseline="0" dirty="0">
                          <a:effectLst/>
                          <a:latin typeface="Georama" panose="020B0000030200020004" pitchFamily="34" charset="0"/>
                        </a:rPr>
                        <a:t>RETRIBUCCIÓN TRABAJO ASOCIADO (COMISIÓN)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2000" b="0" kern="1200" baseline="0" dirty="0">
                        <a:solidFill>
                          <a:schemeClr val="tx1"/>
                        </a:solidFill>
                        <a:effectLst/>
                        <a:latin typeface="Georama" panose="020B0000030200020004" pitchFamily="34" charset="0"/>
                        <a:ea typeface="+mn-ea"/>
                        <a:cs typeface="EucrosiaUPC" panose="02020603050405020304" pitchFamily="18" charset="-34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9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400" b="0" dirty="0">
                          <a:effectLst/>
                          <a:latin typeface="Georama" panose="020B0000030200020004" pitchFamily="34" charset="0"/>
                        </a:rPr>
                        <a:t>ASOCIADO NO PENSIONADO </a:t>
                      </a:r>
                      <a:endParaRPr lang="es-CO" sz="1400" b="0" dirty="0">
                        <a:solidFill>
                          <a:schemeClr val="tx1"/>
                        </a:solidFill>
                        <a:effectLst/>
                        <a:latin typeface="Georama" panose="020B00000302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b="0" dirty="0">
                          <a:effectLst/>
                          <a:latin typeface="Georama" panose="020B0000030200020004" pitchFamily="34" charset="0"/>
                        </a:rPr>
                        <a:t>100%</a:t>
                      </a:r>
                      <a:endParaRPr lang="es-CO" sz="2000" b="0" dirty="0">
                        <a:solidFill>
                          <a:schemeClr val="tx1"/>
                        </a:solidFill>
                        <a:effectLst/>
                        <a:latin typeface="Georama" panose="020B00000302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b="0" dirty="0">
                          <a:effectLst/>
                          <a:latin typeface="Georama" panose="020B0000030200020004" pitchFamily="34" charset="0"/>
                        </a:rPr>
                        <a:t>33,09%</a:t>
                      </a:r>
                      <a:endParaRPr lang="es-CO" sz="2000" b="0" dirty="0">
                        <a:solidFill>
                          <a:schemeClr val="tx1"/>
                        </a:solidFill>
                        <a:effectLst/>
                        <a:latin typeface="Georama" panose="020B00000302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b="0" dirty="0">
                          <a:effectLst/>
                          <a:latin typeface="Georama" panose="020B0000030200020004" pitchFamily="34" charset="0"/>
                        </a:rPr>
                        <a:t>66,91%</a:t>
                      </a:r>
                      <a:endParaRPr lang="es-CO" sz="2000" b="0" dirty="0">
                        <a:solidFill>
                          <a:schemeClr val="tx1"/>
                        </a:solidFill>
                        <a:effectLst/>
                        <a:latin typeface="Georama" panose="020B00000302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56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0" dirty="0">
                          <a:effectLst/>
                          <a:latin typeface="Georama" panose="020B0000030200020004" pitchFamily="34" charset="0"/>
                        </a:rPr>
                        <a:t>ASOCIADO NO PENSIONADO GENERE MÁS DE </a:t>
                      </a:r>
                      <a:r>
                        <a:rPr lang="es-CO" sz="1400" b="1" dirty="0">
                          <a:latin typeface="Georama" panose="020B0000030200020004" pitchFamily="34" charset="0"/>
                        </a:rPr>
                        <a:t>$23.641.600 </a:t>
                      </a:r>
                      <a:endParaRPr lang="es-CO" sz="1400" b="0" dirty="0">
                        <a:solidFill>
                          <a:schemeClr val="tx1"/>
                        </a:solidFill>
                        <a:effectLst/>
                        <a:latin typeface="Georama" panose="020B00000302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b="0" dirty="0">
                          <a:effectLst/>
                          <a:latin typeface="Georama" panose="020B0000030200020004" pitchFamily="34" charset="0"/>
                        </a:rPr>
                        <a:t>100%</a:t>
                      </a:r>
                      <a:endParaRPr lang="es-CO" sz="2000" b="0" dirty="0">
                        <a:solidFill>
                          <a:schemeClr val="tx1"/>
                        </a:solidFill>
                        <a:effectLst/>
                        <a:latin typeface="Georama" panose="020B00000302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b="0" dirty="0">
                          <a:effectLst/>
                          <a:latin typeface="Georama" panose="020B0000030200020004" pitchFamily="34" charset="0"/>
                        </a:rPr>
                        <a:t>38,63%</a:t>
                      </a:r>
                      <a:endParaRPr lang="es-CO" sz="2000" b="0" dirty="0">
                        <a:solidFill>
                          <a:schemeClr val="tx1"/>
                        </a:solidFill>
                        <a:effectLst/>
                        <a:latin typeface="Georama" panose="020B00000302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b="0" dirty="0">
                          <a:effectLst/>
                          <a:latin typeface="Georama" panose="020B0000030200020004" pitchFamily="34" charset="0"/>
                        </a:rPr>
                        <a:t>61,37%</a:t>
                      </a:r>
                      <a:endParaRPr lang="es-CO" sz="2000" b="0" dirty="0">
                        <a:solidFill>
                          <a:schemeClr val="tx1"/>
                        </a:solidFill>
                        <a:effectLst/>
                        <a:latin typeface="Georama" panose="020B00000302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17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400" b="0" dirty="0">
                          <a:solidFill>
                            <a:schemeClr val="tx1"/>
                          </a:solidFill>
                          <a:effectLst/>
                          <a:latin typeface="Georama" panose="020B0000030200020004" pitchFamily="34" charset="0"/>
                        </a:rPr>
                        <a:t>ASOCIADO PENSIONADO</a:t>
                      </a:r>
                      <a:endParaRPr lang="es-CO" sz="1400" b="0" dirty="0">
                        <a:solidFill>
                          <a:schemeClr val="tx1"/>
                        </a:solidFill>
                        <a:effectLst/>
                        <a:latin typeface="Georama" panose="020B00000302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b="0" kern="1200" dirty="0">
                          <a:solidFill>
                            <a:schemeClr val="tx1"/>
                          </a:solidFill>
                          <a:effectLst/>
                          <a:latin typeface="Georama" panose="020B0000030200020004" pitchFamily="34" charset="0"/>
                        </a:rPr>
                        <a:t>100%</a:t>
                      </a:r>
                      <a:endParaRPr lang="es-CO" sz="2000" b="0" kern="1200" dirty="0">
                        <a:solidFill>
                          <a:schemeClr val="tx1"/>
                        </a:solidFill>
                        <a:effectLst/>
                        <a:latin typeface="Georama" panose="020B0000030200020004" pitchFamily="34" charset="0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b="0" kern="1200" dirty="0">
                          <a:solidFill>
                            <a:schemeClr val="tx1"/>
                          </a:solidFill>
                          <a:effectLst/>
                          <a:latin typeface="Georama" panose="020B0000030200020004" pitchFamily="34" charset="0"/>
                        </a:rPr>
                        <a:t>27,25%</a:t>
                      </a:r>
                      <a:endParaRPr lang="es-CO" sz="2000" b="0" kern="1200" dirty="0">
                        <a:solidFill>
                          <a:schemeClr val="tx1"/>
                        </a:solidFill>
                        <a:effectLst/>
                        <a:latin typeface="Georama" panose="020B0000030200020004" pitchFamily="34" charset="0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b="0" kern="1200" dirty="0">
                          <a:solidFill>
                            <a:schemeClr val="tx1"/>
                          </a:solidFill>
                          <a:effectLst/>
                          <a:latin typeface="Georama" panose="020B0000030200020004" pitchFamily="34" charset="0"/>
                        </a:rPr>
                        <a:t>72,75%</a:t>
                      </a:r>
                      <a:endParaRPr lang="es-CO" sz="2000" b="0" kern="1200" dirty="0">
                        <a:solidFill>
                          <a:schemeClr val="tx1"/>
                        </a:solidFill>
                        <a:effectLst/>
                        <a:latin typeface="Georama" panose="020B0000030200020004" pitchFamily="34" charset="0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279375758"/>
                  </a:ext>
                </a:extLst>
              </a:tr>
              <a:tr h="6117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0" dirty="0">
                          <a:solidFill>
                            <a:schemeClr val="tx1"/>
                          </a:solidFill>
                          <a:effectLst/>
                          <a:latin typeface="Georama" panose="020B0000030200020004" pitchFamily="34" charset="0"/>
                        </a:rPr>
                        <a:t>ASOCIADO PENSIONADO GENERE MÁS DE </a:t>
                      </a:r>
                      <a:r>
                        <a:rPr lang="es-CO" sz="1400" b="1" dirty="0">
                          <a:latin typeface="Georama" panose="020B0000030200020004" pitchFamily="34" charset="0"/>
                        </a:rPr>
                        <a:t> $21.741.500 </a:t>
                      </a:r>
                      <a:endParaRPr lang="es-CO" sz="1400" b="0" dirty="0">
                        <a:solidFill>
                          <a:schemeClr val="tx1"/>
                        </a:solidFill>
                        <a:effectLst/>
                        <a:latin typeface="Georama" panose="020B00000302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b="0" dirty="0">
                          <a:solidFill>
                            <a:schemeClr val="tx1"/>
                          </a:solidFill>
                          <a:effectLst/>
                          <a:latin typeface="Georama" panose="020B0000030200020004" pitchFamily="34" charset="0"/>
                        </a:rPr>
                        <a:t>100%</a:t>
                      </a:r>
                      <a:endParaRPr lang="es-CO" sz="2000" b="0" dirty="0">
                        <a:solidFill>
                          <a:schemeClr val="tx1"/>
                        </a:solidFill>
                        <a:effectLst/>
                        <a:latin typeface="Georama" panose="020B00000302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b="0" dirty="0">
                          <a:solidFill>
                            <a:schemeClr val="tx1"/>
                          </a:solidFill>
                          <a:effectLst/>
                          <a:latin typeface="Georama" panose="020B0000030200020004" pitchFamily="34" charset="0"/>
                        </a:rPr>
                        <a:t>33,76%</a:t>
                      </a:r>
                      <a:endParaRPr lang="es-CO" sz="2000" b="0" dirty="0">
                        <a:solidFill>
                          <a:schemeClr val="tx1"/>
                        </a:solidFill>
                        <a:effectLst/>
                        <a:latin typeface="Georama" panose="020B00000302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b="0" dirty="0">
                          <a:solidFill>
                            <a:schemeClr val="tx1"/>
                          </a:solidFill>
                          <a:effectLst/>
                          <a:latin typeface="Georama" panose="020B0000030200020004" pitchFamily="34" charset="0"/>
                        </a:rPr>
                        <a:t>66,24%</a:t>
                      </a:r>
                      <a:endParaRPr lang="es-CO" sz="2000" b="0" dirty="0">
                        <a:solidFill>
                          <a:schemeClr val="tx1"/>
                        </a:solidFill>
                        <a:effectLst/>
                        <a:latin typeface="Georama" panose="020B00000302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119537680"/>
                  </a:ext>
                </a:extLst>
              </a:tr>
            </a:tbl>
          </a:graphicData>
        </a:graphic>
      </p:graphicFrame>
      <p:pic>
        <p:nvPicPr>
          <p:cNvPr id="9" name="Imagen 8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FAAC7DE-566F-94B2-112F-EE4BB4030D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496" y="5465022"/>
            <a:ext cx="1404916" cy="140491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D6FFBF8-B2E5-CE5F-BF6A-8BADCA9B31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78747" cy="17348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3548491-B715-6DB4-A89B-1E752B5B8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" y="6696451"/>
            <a:ext cx="12178747" cy="17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749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4 Rectángulo redondeado"/>
          <p:cNvSpPr/>
          <p:nvPr/>
        </p:nvSpPr>
        <p:spPr>
          <a:xfrm>
            <a:off x="2063552" y="223798"/>
            <a:ext cx="7992888" cy="715089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MX" sz="3500" dirty="0">
                <a:latin typeface="Georama" panose="020B0000030200020004" pitchFamily="34" charset="0"/>
              </a:rPr>
              <a:t>C</a:t>
            </a:r>
            <a:r>
              <a:rPr lang="es-CO" sz="3500" dirty="0">
                <a:latin typeface="Georama" panose="020B0000030200020004" pitchFamily="34" charset="0"/>
              </a:rPr>
              <a:t>OSTOS FIJOS</a:t>
            </a:r>
          </a:p>
        </p:txBody>
      </p:sp>
      <p:sp>
        <p:nvSpPr>
          <p:cNvPr id="2" name="Rectángulo 1"/>
          <p:cNvSpPr/>
          <p:nvPr/>
        </p:nvSpPr>
        <p:spPr>
          <a:xfrm>
            <a:off x="695400" y="938887"/>
            <a:ext cx="10729192" cy="487825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s-CO" sz="1700" dirty="0">
                <a:latin typeface="Georama" panose="020B0000030200020004" pitchFamily="34" charset="0"/>
              </a:rPr>
              <a:t>Cubre todos los costos que la cooperativa como empleador incurre al tener un trabajador asociado tales como:</a:t>
            </a:r>
          </a:p>
          <a:p>
            <a:pPr algn="just"/>
            <a:endParaRPr lang="es-CO" sz="1700" dirty="0">
              <a:latin typeface="Georama" panose="020B0000030200020004" pitchFamily="34" charset="0"/>
            </a:endParaRPr>
          </a:p>
          <a:p>
            <a:pPr algn="just"/>
            <a:r>
              <a:rPr lang="es-CO" sz="1700" b="1" dirty="0">
                <a:latin typeface="Georama" panose="020B0000030200020004" pitchFamily="34" charset="0"/>
              </a:rPr>
              <a:t>- Seguridad Social Empleador:    </a:t>
            </a:r>
          </a:p>
          <a:p>
            <a:pPr algn="just"/>
            <a:r>
              <a:rPr lang="es-CO" sz="1700" dirty="0">
                <a:latin typeface="Georama" panose="020B0000030200020004" pitchFamily="34" charset="0"/>
              </a:rPr>
              <a:t>Pensión 12% </a:t>
            </a:r>
          </a:p>
          <a:p>
            <a:pPr algn="just"/>
            <a:r>
              <a:rPr lang="es-CO" sz="1700" dirty="0">
                <a:latin typeface="Georama" panose="020B0000030200020004" pitchFamily="34" charset="0"/>
              </a:rPr>
              <a:t>Salud 8,5% </a:t>
            </a:r>
            <a:r>
              <a:rPr lang="es-CO" sz="1700" b="1" dirty="0">
                <a:latin typeface="Georama" panose="020B0000030200020004" pitchFamily="34" charset="0"/>
              </a:rPr>
              <a:t>(Superior a 10 </a:t>
            </a:r>
            <a:r>
              <a:rPr lang="es-CO" sz="1700" b="1" dirty="0" err="1">
                <a:latin typeface="Georama" panose="020B0000030200020004" pitchFamily="34" charset="0"/>
              </a:rPr>
              <a:t>smlmv</a:t>
            </a:r>
            <a:r>
              <a:rPr lang="es-CO" sz="1700" b="1" dirty="0">
                <a:latin typeface="Georama" panose="020B0000030200020004" pitchFamily="34" charset="0"/>
              </a:rPr>
              <a:t>)-En comisión base superior a $23.641.600 – $21.741.500</a:t>
            </a:r>
          </a:p>
          <a:p>
            <a:pPr algn="just"/>
            <a:r>
              <a:rPr lang="es-CO" sz="1700" dirty="0">
                <a:latin typeface="Georama" panose="020B0000030200020004" pitchFamily="34" charset="0"/>
              </a:rPr>
              <a:t>Caja 4% </a:t>
            </a:r>
          </a:p>
          <a:p>
            <a:pPr algn="just"/>
            <a:r>
              <a:rPr lang="es-CO" sz="1700" dirty="0">
                <a:latin typeface="Georama" panose="020B0000030200020004" pitchFamily="34" charset="0"/>
              </a:rPr>
              <a:t>ARL 0,522%.</a:t>
            </a:r>
          </a:p>
          <a:p>
            <a:pPr algn="just"/>
            <a:r>
              <a:rPr lang="es-CO" sz="1700" dirty="0">
                <a:latin typeface="Georama" panose="020B0000030200020004" pitchFamily="34" charset="0"/>
              </a:rPr>
              <a:t>ICBF 2% </a:t>
            </a:r>
            <a:r>
              <a:rPr lang="es-CO" sz="1700" b="1" dirty="0">
                <a:latin typeface="Georama" panose="020B0000030200020004" pitchFamily="34" charset="0"/>
              </a:rPr>
              <a:t>(Superior a 10 </a:t>
            </a:r>
            <a:r>
              <a:rPr lang="es-CO" sz="1700" b="1" dirty="0" err="1">
                <a:latin typeface="Georama" panose="020B0000030200020004" pitchFamily="34" charset="0"/>
              </a:rPr>
              <a:t>smlmv</a:t>
            </a:r>
            <a:r>
              <a:rPr lang="es-CO" sz="1700" b="1" dirty="0">
                <a:latin typeface="Georama" panose="020B0000030200020004" pitchFamily="34" charset="0"/>
              </a:rPr>
              <a:t>)- En comisión base superior a $23.641.600 – $21.741.500</a:t>
            </a:r>
          </a:p>
          <a:p>
            <a:pPr algn="just"/>
            <a:r>
              <a:rPr lang="es-CO" sz="1700" dirty="0">
                <a:latin typeface="Georama" panose="020B0000030200020004" pitchFamily="34" charset="0"/>
              </a:rPr>
              <a:t>SENA 3% </a:t>
            </a:r>
            <a:r>
              <a:rPr lang="es-CO" sz="1700" b="1" dirty="0">
                <a:latin typeface="Georama" panose="020B0000030200020004" pitchFamily="34" charset="0"/>
              </a:rPr>
              <a:t>(Superior a 10 </a:t>
            </a:r>
            <a:r>
              <a:rPr lang="es-CO" sz="1700" b="1" dirty="0" err="1">
                <a:latin typeface="Georama" panose="020B0000030200020004" pitchFamily="34" charset="0"/>
              </a:rPr>
              <a:t>smlmv</a:t>
            </a:r>
            <a:r>
              <a:rPr lang="es-CO" sz="1700" b="1" dirty="0">
                <a:latin typeface="Georama" panose="020B0000030200020004" pitchFamily="34" charset="0"/>
              </a:rPr>
              <a:t>)- En comisión base superior a $23.641.600 – $21.741.500</a:t>
            </a:r>
          </a:p>
          <a:p>
            <a:pPr algn="just"/>
            <a:r>
              <a:rPr lang="es-CO" sz="1700" dirty="0">
                <a:latin typeface="Georama" panose="020B0000030200020004" pitchFamily="34" charset="0"/>
              </a:rPr>
              <a:t>(Ley 1955 dic 2018).</a:t>
            </a:r>
          </a:p>
          <a:p>
            <a:pPr algn="just"/>
            <a:endParaRPr lang="es-CO" sz="1700" dirty="0">
              <a:latin typeface="Georama" panose="020B0000030200020004" pitchFamily="34" charset="0"/>
            </a:endParaRPr>
          </a:p>
          <a:p>
            <a:pPr algn="just"/>
            <a:r>
              <a:rPr lang="es-CO" sz="1700" b="1" dirty="0">
                <a:latin typeface="Georama" panose="020B0000030200020004" pitchFamily="34" charset="0"/>
              </a:rPr>
              <a:t>- Provisión de Auxilios: </a:t>
            </a:r>
          </a:p>
          <a:p>
            <a:pPr algn="just"/>
            <a:r>
              <a:rPr lang="es-CO" sz="1700" dirty="0">
                <a:latin typeface="Georama" panose="020B0000030200020004" pitchFamily="34" charset="0"/>
              </a:rPr>
              <a:t>Auxilio recreación: 4,17%</a:t>
            </a:r>
          </a:p>
          <a:p>
            <a:pPr algn="just"/>
            <a:r>
              <a:rPr lang="es-CO" sz="1700" dirty="0">
                <a:latin typeface="Georama" panose="020B0000030200020004" pitchFamily="34" charset="0"/>
              </a:rPr>
              <a:t>Auxilio anual por antigüedad: 8.33%</a:t>
            </a:r>
          </a:p>
          <a:p>
            <a:pPr algn="just"/>
            <a:r>
              <a:rPr lang="es-CO" sz="1700" dirty="0">
                <a:latin typeface="Georama" panose="020B0000030200020004" pitchFamily="34" charset="0"/>
              </a:rPr>
              <a:t>Auxilio anual por interés: 12% de lo provisionado del auxilio por antigüedad .</a:t>
            </a:r>
          </a:p>
          <a:p>
            <a:pPr algn="just"/>
            <a:r>
              <a:rPr lang="es-CO" sz="1700" dirty="0">
                <a:latin typeface="Georama" panose="020B0000030200020004" pitchFamily="34" charset="0"/>
              </a:rPr>
              <a:t>Auxilio de mitad y fin de año: 8.33%</a:t>
            </a:r>
          </a:p>
          <a:p>
            <a:pPr algn="just"/>
            <a:endParaRPr lang="es-CO" sz="1700" dirty="0">
              <a:latin typeface="Georama" panose="020B0000030200020004" pitchFamily="34" charset="0"/>
            </a:endParaRPr>
          </a:p>
          <a:p>
            <a:pPr algn="just"/>
            <a:r>
              <a:rPr lang="es-CO" sz="1700" b="1" dirty="0">
                <a:latin typeface="Georama" panose="020B0000030200020004" pitchFamily="34" charset="0"/>
              </a:rPr>
              <a:t>- Gastos de administración y logística: </a:t>
            </a:r>
            <a:r>
              <a:rPr lang="es-CO" sz="1700" dirty="0">
                <a:latin typeface="Georama" panose="020B0000030200020004" pitchFamily="34" charset="0"/>
              </a:rPr>
              <a:t>10%.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CO" sz="500" dirty="0">
              <a:latin typeface="Georama" panose="020B00000302000200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98CE53D-2B8E-4B3F-911F-144F35191642}"/>
              </a:ext>
            </a:extLst>
          </p:cNvPr>
          <p:cNvSpPr txBox="1"/>
          <p:nvPr/>
        </p:nvSpPr>
        <p:spPr>
          <a:xfrm>
            <a:off x="1847528" y="5918642"/>
            <a:ext cx="784887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CO" sz="1700" b="1" dirty="0">
                <a:latin typeface="Georama" panose="020B0000030200020004" pitchFamily="34" charset="0"/>
              </a:rPr>
              <a:t>Nota: </a:t>
            </a:r>
            <a:r>
              <a:rPr lang="es-CO" sz="1700" dirty="0">
                <a:latin typeface="Georama" panose="020B0000030200020004" pitchFamily="34" charset="0"/>
              </a:rPr>
              <a:t>El asociado tiene condición de empleador y trabajador, por lo tanto, aporta la seguridad social completa. </a:t>
            </a:r>
          </a:p>
        </p:txBody>
      </p:sp>
      <p:pic>
        <p:nvPicPr>
          <p:cNvPr id="10" name="Imagen 9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FCB736F-91F7-93CB-8E97-5D80081BF4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496" y="5465022"/>
            <a:ext cx="1404916" cy="140491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54EB010-C3E0-855E-B52F-7337577DE2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78747" cy="17348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49A920B-E2EB-6AE7-8C7F-9FC30051B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" y="6696451"/>
            <a:ext cx="12178747" cy="17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719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0857BCF0-BFBE-E2DB-8F08-5C7D0D1A46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469" y="5648761"/>
            <a:ext cx="1404916" cy="140491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B26CEA6-BF8A-B0A1-CD22-EAD8FED4EF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78747" cy="17348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AD1C112-996D-A846-3702-F382144B40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" y="6696451"/>
            <a:ext cx="12178747" cy="173487"/>
          </a:xfrm>
          <a:prstGeom prst="rect">
            <a:avLst/>
          </a:prstGeom>
        </p:spPr>
      </p:pic>
      <p:sp>
        <p:nvSpPr>
          <p:cNvPr id="17" name="14 Rectángulo redondeado">
            <a:extLst>
              <a:ext uri="{FF2B5EF4-FFF2-40B4-BE49-F238E27FC236}">
                <a16:creationId xmlns:a16="http://schemas.microsoft.com/office/drawing/2014/main" id="{49FB5FA3-D894-B166-53AA-4DA9FEBCDD1A}"/>
              </a:ext>
            </a:extLst>
          </p:cNvPr>
          <p:cNvSpPr/>
          <p:nvPr/>
        </p:nvSpPr>
        <p:spPr>
          <a:xfrm>
            <a:off x="2099556" y="185481"/>
            <a:ext cx="7992888" cy="698063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CO" sz="3500" dirty="0">
                <a:latin typeface="Georama" panose="020B0000030200020004" pitchFamily="34" charset="0"/>
              </a:rPr>
              <a:t>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D0432AB-68BA-0A6D-8EC0-489C18F76E6C}"/>
              </a:ext>
            </a:extLst>
          </p:cNvPr>
          <p:cNvSpPr txBox="1"/>
          <p:nvPr/>
        </p:nvSpPr>
        <p:spPr>
          <a:xfrm>
            <a:off x="1590962" y="173487"/>
            <a:ext cx="87535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b="1" dirty="0">
                <a:latin typeface="Georama" panose="020B0000030200020004" pitchFamily="34" charset="0"/>
              </a:rPr>
              <a:t>Comisión base inferior a $23.641.600 – $21.741.500 </a:t>
            </a: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B5B04298-1414-9288-7142-3B0F255D46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19336" y="692564"/>
            <a:ext cx="7344816" cy="3280132"/>
          </a:xfr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944EB9B-EA2D-306F-41DA-FB671EE226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336" y="4030109"/>
            <a:ext cx="7344816" cy="260893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D48BEA3-1849-0E65-47D8-FC0A957E57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8168" y="647146"/>
            <a:ext cx="4357244" cy="535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042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E5114-83FB-DA3F-A281-FA44B403A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7E5D277B-4493-B9D2-28C0-9160B22150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9526" y="5638964"/>
            <a:ext cx="1404916" cy="140491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EB03429-55F6-5066-63F0-D715424BDE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78747" cy="17348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48F2B63-4BE6-9EFC-7F02-78F9B66AD7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" y="6696451"/>
            <a:ext cx="12178747" cy="173487"/>
          </a:xfrm>
          <a:prstGeom prst="rect">
            <a:avLst/>
          </a:prstGeom>
        </p:spPr>
      </p:pic>
      <p:sp>
        <p:nvSpPr>
          <p:cNvPr id="17" name="14 Rectángulo redondeado">
            <a:extLst>
              <a:ext uri="{FF2B5EF4-FFF2-40B4-BE49-F238E27FC236}">
                <a16:creationId xmlns:a16="http://schemas.microsoft.com/office/drawing/2014/main" id="{745C2EF6-0672-9D18-52DA-17CC3811D870}"/>
              </a:ext>
            </a:extLst>
          </p:cNvPr>
          <p:cNvSpPr/>
          <p:nvPr/>
        </p:nvSpPr>
        <p:spPr>
          <a:xfrm>
            <a:off x="2099556" y="185481"/>
            <a:ext cx="7992888" cy="698063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CO" sz="3500" dirty="0">
                <a:latin typeface="Georama" panose="020B0000030200020004" pitchFamily="34" charset="0"/>
              </a:rPr>
              <a:t>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486BEBA-B44A-84E8-44A6-1F2E67502ACA}"/>
              </a:ext>
            </a:extLst>
          </p:cNvPr>
          <p:cNvSpPr txBox="1"/>
          <p:nvPr/>
        </p:nvSpPr>
        <p:spPr>
          <a:xfrm>
            <a:off x="1590962" y="173487"/>
            <a:ext cx="87535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b="1" dirty="0">
                <a:latin typeface="Georama" panose="020B0000030200020004" pitchFamily="34" charset="0"/>
              </a:rPr>
              <a:t>Compensación negativa</a:t>
            </a:r>
          </a:p>
        </p:txBody>
      </p:sp>
      <p:pic>
        <p:nvPicPr>
          <p:cNvPr id="29" name="Marcador de contenido 28">
            <a:extLst>
              <a:ext uri="{FF2B5EF4-FFF2-40B4-BE49-F238E27FC236}">
                <a16:creationId xmlns:a16="http://schemas.microsoft.com/office/drawing/2014/main" id="{70912E72-C03F-E856-52AA-8401CE2D10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" y="673379"/>
            <a:ext cx="7764752" cy="3000794"/>
          </a:xfr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1CBF7FBD-0B67-78F7-8574-4C64C278EE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79" y="3712400"/>
            <a:ext cx="8145654" cy="2786632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D3158245-7E0E-8DD1-D1DA-64C113F218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6199" y="673379"/>
            <a:ext cx="4098243" cy="531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431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0857BCF0-BFBE-E2DB-8F08-5C7D0D1A46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7737" y="5666719"/>
            <a:ext cx="1404916" cy="140491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B26CEA6-BF8A-B0A1-CD22-EAD8FED4EF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78747" cy="17348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AD1C112-996D-A846-3702-F382144B40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394" y="6722384"/>
            <a:ext cx="12178747" cy="173487"/>
          </a:xfrm>
          <a:prstGeom prst="rect">
            <a:avLst/>
          </a:prstGeom>
        </p:spPr>
      </p:pic>
      <p:sp>
        <p:nvSpPr>
          <p:cNvPr id="17" name="14 Rectángulo redondeado">
            <a:extLst>
              <a:ext uri="{FF2B5EF4-FFF2-40B4-BE49-F238E27FC236}">
                <a16:creationId xmlns:a16="http://schemas.microsoft.com/office/drawing/2014/main" id="{49FB5FA3-D894-B166-53AA-4DA9FEBCDD1A}"/>
              </a:ext>
            </a:extLst>
          </p:cNvPr>
          <p:cNvSpPr/>
          <p:nvPr/>
        </p:nvSpPr>
        <p:spPr>
          <a:xfrm>
            <a:off x="479376" y="185481"/>
            <a:ext cx="10873208" cy="510778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CO" sz="2400" b="1" dirty="0">
                <a:latin typeface="Georama" panose="020B0000030200020004" pitchFamily="34" charset="0"/>
              </a:rPr>
              <a:t>Comisión base inferior  a $23.641.600 – $21.741.500 pero que supera los 10 SMLV</a:t>
            </a:r>
          </a:p>
        </p:txBody>
      </p:sp>
      <p:pic>
        <p:nvPicPr>
          <p:cNvPr id="26" name="Marcador de contenido 25">
            <a:extLst>
              <a:ext uri="{FF2B5EF4-FFF2-40B4-BE49-F238E27FC236}">
                <a16:creationId xmlns:a16="http://schemas.microsoft.com/office/drawing/2014/main" id="{43E0DF85-AF99-DCFD-10B7-458F2A1AD4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19336" y="877355"/>
            <a:ext cx="3528392" cy="2626209"/>
          </a:xfr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784A2D18-AC4D-ECDE-B92A-3A3506D0FE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336" y="3743373"/>
            <a:ext cx="3528392" cy="2627943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F8072575-A22B-67CE-B203-4011F7C961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1744" y="877354"/>
            <a:ext cx="4967050" cy="262621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E86C8FD5-3A1D-F84F-5332-37DAE3FEA9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9090" y="3743373"/>
            <a:ext cx="4967050" cy="2625804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EE54939A-9727-7007-5158-D139F49C55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02810" y="899815"/>
            <a:ext cx="3169854" cy="512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374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61F68-2FDA-B6F1-E9A5-D5E051220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FC86703-B112-CE57-8F96-1756495785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7737" y="5666719"/>
            <a:ext cx="1404916" cy="140491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7267AA7-E3D4-B9A5-F842-ABCF3A89A6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78747" cy="17348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CF87AF1-881E-700E-FED7-B21F0AA82F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394" y="6722384"/>
            <a:ext cx="12178747" cy="173487"/>
          </a:xfrm>
          <a:prstGeom prst="rect">
            <a:avLst/>
          </a:prstGeom>
        </p:spPr>
      </p:pic>
      <p:sp>
        <p:nvSpPr>
          <p:cNvPr id="17" name="14 Rectángulo redondeado">
            <a:extLst>
              <a:ext uri="{FF2B5EF4-FFF2-40B4-BE49-F238E27FC236}">
                <a16:creationId xmlns:a16="http://schemas.microsoft.com/office/drawing/2014/main" id="{292FE04D-7E66-BC65-A821-0390B3128DC1}"/>
              </a:ext>
            </a:extLst>
          </p:cNvPr>
          <p:cNvSpPr/>
          <p:nvPr/>
        </p:nvSpPr>
        <p:spPr>
          <a:xfrm>
            <a:off x="479376" y="185481"/>
            <a:ext cx="10873208" cy="578882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CO" sz="2800" b="1" dirty="0">
                <a:latin typeface="Georama" panose="020B0000030200020004" pitchFamily="34" charset="0"/>
              </a:rPr>
              <a:t>Comisión base superior a $23.641.600 – $21.741.500 </a:t>
            </a:r>
          </a:p>
        </p:txBody>
      </p:sp>
      <p:pic>
        <p:nvPicPr>
          <p:cNvPr id="4" name="Marcador de contenido 4">
            <a:extLst>
              <a:ext uri="{FF2B5EF4-FFF2-40B4-BE49-F238E27FC236}">
                <a16:creationId xmlns:a16="http://schemas.microsoft.com/office/drawing/2014/main" id="{E136924E-68C2-526C-4253-6868443DC5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31947" y="1043415"/>
            <a:ext cx="3371765" cy="1876687"/>
          </a:xfr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59D8BE0-9553-2218-563A-E00FF86217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9735" y="1043415"/>
            <a:ext cx="4464497" cy="218799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032982D-54A2-5CAB-34CE-F4D0901D93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361" y="3231410"/>
            <a:ext cx="3168351" cy="221381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2DF845D-9CDB-52CD-A681-3C7DAD3FDE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4375" y="3369074"/>
            <a:ext cx="4429857" cy="244551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22C1474-27CB-6A24-E575-FA0E071D3C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88290" y="1005288"/>
            <a:ext cx="3155739" cy="488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22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4 Rectángulo redondeado"/>
          <p:cNvSpPr/>
          <p:nvPr/>
        </p:nvSpPr>
        <p:spPr>
          <a:xfrm>
            <a:off x="3007550" y="364856"/>
            <a:ext cx="6192688" cy="715089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CO" sz="3600" dirty="0">
                <a:latin typeface="Georama" panose="020B0000030200020004" pitchFamily="34" charset="0"/>
              </a:rPr>
              <a:t>A TENER EN CUENTA:</a:t>
            </a:r>
          </a:p>
        </p:txBody>
      </p:sp>
      <p:sp>
        <p:nvSpPr>
          <p:cNvPr id="2" name="Rectángulo 1"/>
          <p:cNvSpPr/>
          <p:nvPr/>
        </p:nvSpPr>
        <p:spPr>
          <a:xfrm>
            <a:off x="677778" y="1412591"/>
            <a:ext cx="10585176" cy="212365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_tradnl" sz="2200" dirty="0">
                <a:latin typeface="Georama" panose="020B0000030200020004" pitchFamily="34" charset="0"/>
              </a:rPr>
              <a:t>Las compensaciones se pagan en forma quincenal el 10 y el 25 de cada mes, si es hábil o el día anterior hábil más cercano.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200" dirty="0">
                <a:latin typeface="Georama" panose="020B0000030200020004" pitchFamily="34" charset="0"/>
              </a:rPr>
              <a:t>Aporte social equivale a $95.000 mensuales (2 días de </a:t>
            </a:r>
            <a:r>
              <a:rPr lang="es-CO" sz="2200" dirty="0" err="1">
                <a:latin typeface="Georama" panose="020B0000030200020004" pitchFamily="34" charset="0"/>
              </a:rPr>
              <a:t>smlmv</a:t>
            </a:r>
            <a:r>
              <a:rPr lang="es-CO" sz="2200" dirty="0">
                <a:latin typeface="Georama" panose="020B0000030200020004" pitchFamily="34" charset="0"/>
              </a:rPr>
              <a:t>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200" dirty="0">
                <a:latin typeface="Georama" panose="020B0000030200020004" pitchFamily="34" charset="0"/>
              </a:rPr>
              <a:t>La colilla de pago de compensación y la planilla de comisiones se descargan del aplicativo </a:t>
            </a:r>
            <a:r>
              <a:rPr lang="es-CO" sz="2200" dirty="0" err="1">
                <a:latin typeface="Georama" panose="020B0000030200020004" pitchFamily="34" charset="0"/>
              </a:rPr>
              <a:t>Heinsonh</a:t>
            </a:r>
            <a:r>
              <a:rPr lang="es-CO" sz="2200" dirty="0">
                <a:latin typeface="Georama" panose="020B0000030200020004" pitchFamily="34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200" dirty="0">
                <a:latin typeface="Georama" panose="020B0000030200020004" pitchFamily="34" charset="0"/>
              </a:rPr>
              <a:t>Alivios tributarios </a:t>
            </a:r>
          </a:p>
        </p:txBody>
      </p:sp>
      <p:pic>
        <p:nvPicPr>
          <p:cNvPr id="9" name="Imagen 8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91091C46-A644-A93A-81E6-06B299CEA9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496" y="5465022"/>
            <a:ext cx="1404916" cy="140491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A75C8DC-7F2E-D4F3-60F3-A448F49F76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78747" cy="17348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DC26B0C-A89B-C8C7-626F-C9E27D9045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" y="6696451"/>
            <a:ext cx="12178747" cy="17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772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4 Rectángulo redondeado"/>
          <p:cNvSpPr/>
          <p:nvPr/>
        </p:nvSpPr>
        <p:spPr>
          <a:xfrm>
            <a:off x="1810571" y="641515"/>
            <a:ext cx="8568952" cy="715089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CO" sz="3600" dirty="0">
                <a:latin typeface="Georama" panose="020B0000030200020004" pitchFamily="34" charset="0"/>
              </a:rPr>
              <a:t>BENEFICIOS PARA EL ASOCIADO</a:t>
            </a:r>
          </a:p>
        </p:txBody>
      </p:sp>
      <p:sp>
        <p:nvSpPr>
          <p:cNvPr id="2" name="Rectángulo 1"/>
          <p:cNvSpPr/>
          <p:nvPr/>
        </p:nvSpPr>
        <p:spPr>
          <a:xfrm>
            <a:off x="695400" y="2137701"/>
            <a:ext cx="10441160" cy="212365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200" dirty="0">
                <a:latin typeface="Georama" panose="020B0000030200020004" pitchFamily="34" charset="0"/>
              </a:rPr>
              <a:t>Anticipos de todos sus auxilios y comisiones.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200" dirty="0">
                <a:latin typeface="Georama" panose="020B0000030200020004" pitchFamily="34" charset="0"/>
              </a:rPr>
              <a:t>Pago de seguridad social oportunamente.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200" dirty="0">
                <a:latin typeface="Georama" panose="020B0000030200020004" pitchFamily="34" charset="0"/>
              </a:rPr>
              <a:t>Pago de auxilios (recreación, antigüedad, anual por interés, auxilio de mitad y fin de año).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200" dirty="0">
                <a:latin typeface="Georama" panose="020B0000030200020004" pitchFamily="34" charset="0"/>
              </a:rPr>
              <a:t>Beneficios Sociales con tarifas corporativas en diferentes entidades por descuento de compensación.</a:t>
            </a:r>
          </a:p>
        </p:txBody>
      </p:sp>
      <p:pic>
        <p:nvPicPr>
          <p:cNvPr id="9" name="Imagen 8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5ECB26CE-319A-A86D-3D15-7560347AEE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496" y="5465022"/>
            <a:ext cx="1404916" cy="140491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FB839A-A40F-5E8B-48FB-7A17D9930E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78747" cy="17348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885BAB9-DDAD-3687-D155-62ABC2E774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" y="6696451"/>
            <a:ext cx="12178747" cy="17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156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Icono&#10;&#10;Descripción generada automáticamente">
            <a:extLst>
              <a:ext uri="{FF2B5EF4-FFF2-40B4-BE49-F238E27FC236}">
                <a16:creationId xmlns:a16="http://schemas.microsoft.com/office/drawing/2014/main" id="{DAE8D196-084C-436B-897A-E89206F52B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246" y="2708920"/>
            <a:ext cx="3324952" cy="3723792"/>
          </a:xfrm>
          <a:prstGeom prst="rect">
            <a:avLst/>
          </a:prstGeom>
        </p:spPr>
      </p:pic>
      <p:sp>
        <p:nvSpPr>
          <p:cNvPr id="7" name="6 Rectángulo"/>
          <p:cNvSpPr/>
          <p:nvPr/>
        </p:nvSpPr>
        <p:spPr>
          <a:xfrm>
            <a:off x="1840802" y="1834604"/>
            <a:ext cx="8510397" cy="3062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CO" sz="4300">
                <a:latin typeface="Georama" panose="020B0000030200020004" pitchFamily="34" charset="0"/>
              </a:rPr>
              <a:t>Sandra Dalila Cuba Castañeda</a:t>
            </a:r>
          </a:p>
          <a:p>
            <a:pPr algn="r"/>
            <a:r>
              <a:rPr lang="es-CO" sz="4000">
                <a:ln w="12700">
                  <a:noFill/>
                </a:ln>
                <a:latin typeface="Georama" panose="020B0000030200020004" pitchFamily="34" charset="0"/>
              </a:rPr>
              <a:t>Analista de Compensación</a:t>
            </a:r>
          </a:p>
          <a:p>
            <a:pPr algn="r"/>
            <a:endParaRPr lang="es-CO" sz="4000">
              <a:ln w="12700">
                <a:noFill/>
              </a:ln>
              <a:latin typeface="Georama" panose="020B0000030200020004" pitchFamily="34" charset="0"/>
            </a:endParaRPr>
          </a:p>
          <a:p>
            <a:pPr algn="r"/>
            <a:r>
              <a:rPr lang="es-CO" sz="3000">
                <a:ln w="12700">
                  <a:noFill/>
                </a:ln>
                <a:latin typeface="Georama" panose="020B0000030200020004" pitchFamily="34" charset="0"/>
              </a:rPr>
              <a:t>analistacompensacion@provision.com.co</a:t>
            </a:r>
          </a:p>
          <a:p>
            <a:pPr algn="r"/>
            <a:r>
              <a:rPr lang="es-CO" sz="3500">
                <a:latin typeface="Georama" panose="020B0000030200020004" pitchFamily="34" charset="0"/>
              </a:rPr>
              <a:t>(604)4444909  Ext. 174</a:t>
            </a:r>
            <a:endParaRPr lang="es-CO" sz="3500" dirty="0">
              <a:latin typeface="Georama" panose="020B00000302000200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9C4A0DD-7B51-2289-35FE-A09287D970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78747" cy="17348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222FF2F-43D2-DAE1-072F-7EE08DEAFD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" y="6696451"/>
            <a:ext cx="12178747" cy="173487"/>
          </a:xfrm>
          <a:prstGeom prst="rect">
            <a:avLst/>
          </a:prstGeom>
        </p:spPr>
      </p:pic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678EB629-E0C9-F97A-5B85-492CBB3451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496" y="5322643"/>
            <a:ext cx="1404916" cy="140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7127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1506</TotalTime>
  <Words>445</Words>
  <Application>Microsoft Office PowerPoint</Application>
  <PresentationFormat>Panorámica</PresentationFormat>
  <Paragraphs>81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Arial</vt:lpstr>
      <vt:lpstr>Calibri</vt:lpstr>
      <vt:lpstr>Georama</vt:lpstr>
      <vt:lpstr>Roboto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Luffi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Natalia Jimenez Cadavid</dc:creator>
  <cp:lastModifiedBy>Sandra Dalila Cuba Castañeda</cp:lastModifiedBy>
  <cp:revision>109</cp:revision>
  <dcterms:created xsi:type="dcterms:W3CDTF">2018-07-16T17:12:07Z</dcterms:created>
  <dcterms:modified xsi:type="dcterms:W3CDTF">2025-06-17T16:49:03Z</dcterms:modified>
</cp:coreProperties>
</file>